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40"/>
  </p:notesMasterIdLst>
  <p:sldIdLst>
    <p:sldId id="256" r:id="rId3"/>
    <p:sldId id="348" r:id="rId4"/>
    <p:sldId id="349" r:id="rId5"/>
    <p:sldId id="257" r:id="rId6"/>
    <p:sldId id="351" r:id="rId7"/>
    <p:sldId id="352" r:id="rId8"/>
    <p:sldId id="353" r:id="rId9"/>
    <p:sldId id="354" r:id="rId10"/>
    <p:sldId id="355" r:id="rId11"/>
    <p:sldId id="356" r:id="rId12"/>
    <p:sldId id="369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57" r:id="rId28"/>
    <p:sldId id="358" r:id="rId29"/>
    <p:sldId id="359" r:id="rId30"/>
    <p:sldId id="361" r:id="rId31"/>
    <p:sldId id="362" r:id="rId32"/>
    <p:sldId id="364" r:id="rId33"/>
    <p:sldId id="363" r:id="rId34"/>
    <p:sldId id="365" r:id="rId35"/>
    <p:sldId id="366" r:id="rId36"/>
    <p:sldId id="367" r:id="rId37"/>
    <p:sldId id="347" r:id="rId38"/>
    <p:sldId id="368" r:id="rId39"/>
  </p:sldIdLst>
  <p:sldSz cx="9144000" cy="5143500" type="screen16x9"/>
  <p:notesSz cx="6858000" cy="9144000"/>
  <p:embeddedFontLst>
    <p:embeddedFont>
      <p:font typeface="HY울릉도M" panose="02030600000101010101" pitchFamily="18" charset="-127"/>
      <p:regular r:id="rId41"/>
    </p:embeddedFont>
    <p:embeddedFont>
      <p:font typeface="Montserrat" pitchFamily="2" charset="0"/>
      <p:regular r:id="rId42"/>
      <p:bold r:id="rId43"/>
      <p:italic r:id="rId44"/>
      <p:boldItalic r:id="rId45"/>
    </p:embeddedFont>
    <p:embeddedFont>
      <p:font typeface="Proxima Nova" panose="02000506030000020004" pitchFamily="2" charset="0"/>
      <p:regular r:id="rId46"/>
      <p:bold r:id="rId47"/>
      <p:italic r:id="rId48"/>
      <p:boldItalic r:id="rId49"/>
    </p:embeddedFont>
    <p:embeddedFont>
      <p:font typeface="Proxima Nova Semibold" panose="02000506030000020004" pitchFamily="2" charset="0"/>
      <p:regular r:id="rId50"/>
      <p:bold r:id="rId51"/>
      <p:italic r:id="rId52"/>
      <p:boldItalic r:id="rId53"/>
    </p:embeddedFont>
    <p:embeddedFont>
      <p:font typeface="PT Sans" panose="020B0503020203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FFC800"/>
    <a:srgbClr val="C2C2C2"/>
    <a:srgbClr val="27316F"/>
    <a:srgbClr val="FFFFFF"/>
    <a:srgbClr val="75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0B4E6-05E8-4CF9-9C7C-97572EEA10D0}">
  <a:tblStyle styleId="{E8D0B4E6-05E8-4CF9-9C7C-97572EEA1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482" autoAdjust="0"/>
  </p:normalViewPr>
  <p:slideViewPr>
    <p:cSldViewPr snapToGrid="0">
      <p:cViewPr varScale="1">
        <p:scale>
          <a:sx n="192" d="100"/>
          <a:sy n="192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6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5" name="Google Shape;19925;g87664a2081_0_24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6" name="Google Shape;19926;g87664a2081_0_24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5" name="Google Shape;19925;g87664a2081_0_24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6" name="Google Shape;19926;g87664a2081_0_24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03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03077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103077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3445500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3445500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586022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586022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8274950" y="3988500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969375" y="1457325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>
            <a:spLocks noGrp="1"/>
          </p:cNvSpPr>
          <p:nvPr>
            <p:ph type="pic" idx="7"/>
          </p:nvPr>
        </p:nvSpPr>
        <p:spPr>
          <a:xfrm>
            <a:off x="1227924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>
            <a:spLocks noGrp="1"/>
          </p:cNvSpPr>
          <p:nvPr>
            <p:ph type="pic" idx="8"/>
          </p:nvPr>
        </p:nvSpPr>
        <p:spPr>
          <a:xfrm>
            <a:off x="3645299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9"/>
          <p:cNvSpPr>
            <a:spLocks noGrp="1"/>
          </p:cNvSpPr>
          <p:nvPr>
            <p:ph type="pic" idx="9"/>
          </p:nvPr>
        </p:nvSpPr>
        <p:spPr>
          <a:xfrm>
            <a:off x="6060011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3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713400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713400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3"/>
          </p:nvPr>
        </p:nvSpPr>
        <p:spPr>
          <a:xfrm>
            <a:off x="2705241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4"/>
          </p:nvPr>
        </p:nvSpPr>
        <p:spPr>
          <a:xfrm>
            <a:off x="2705241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5"/>
          </p:nvPr>
        </p:nvSpPr>
        <p:spPr>
          <a:xfrm>
            <a:off x="4697083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6"/>
          </p:nvPr>
        </p:nvSpPr>
        <p:spPr>
          <a:xfrm>
            <a:off x="4697083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7"/>
          </p:nvPr>
        </p:nvSpPr>
        <p:spPr>
          <a:xfrm>
            <a:off x="6688924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8"/>
          </p:nvPr>
        </p:nvSpPr>
        <p:spPr>
          <a:xfrm>
            <a:off x="6688924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716972" y="1220700"/>
            <a:ext cx="2761500" cy="33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3873775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3"/>
          </p:nvPr>
        </p:nvSpPr>
        <p:spPr>
          <a:xfrm>
            <a:off x="3873775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4"/>
          </p:nvPr>
        </p:nvSpPr>
        <p:spPr>
          <a:xfrm>
            <a:off x="6665824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5"/>
          </p:nvPr>
        </p:nvSpPr>
        <p:spPr>
          <a:xfrm>
            <a:off x="6665824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6"/>
          </p:nvPr>
        </p:nvSpPr>
        <p:spPr>
          <a:xfrm>
            <a:off x="3873775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7"/>
          </p:nvPr>
        </p:nvSpPr>
        <p:spPr>
          <a:xfrm>
            <a:off x="3873775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8"/>
          </p:nvPr>
        </p:nvSpPr>
        <p:spPr>
          <a:xfrm>
            <a:off x="6665824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9"/>
          </p:nvPr>
        </p:nvSpPr>
        <p:spPr>
          <a:xfrm>
            <a:off x="6665824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 idx="13" hasCustomPrompt="1"/>
          </p:nvPr>
        </p:nvSpPr>
        <p:spPr>
          <a:xfrm>
            <a:off x="31024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 idx="14" hasCustomPrompt="1"/>
          </p:nvPr>
        </p:nvSpPr>
        <p:spPr>
          <a:xfrm>
            <a:off x="58952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15" hasCustomPrompt="1"/>
          </p:nvPr>
        </p:nvSpPr>
        <p:spPr>
          <a:xfrm>
            <a:off x="31024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type="title" idx="16" hasCustomPrompt="1"/>
          </p:nvPr>
        </p:nvSpPr>
        <p:spPr>
          <a:xfrm>
            <a:off x="58952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0"/>
            <a:ext cx="5000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10800000">
            <a:off x="879600" y="598800"/>
            <a:ext cx="3241500" cy="3945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943050" y="2017650"/>
            <a:ext cx="311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>
            <a:off x="5703725" y="55567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2"/>
          </p:nvPr>
        </p:nvSpPr>
        <p:spPr>
          <a:xfrm>
            <a:off x="5703725" y="86361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3"/>
          </p:nvPr>
        </p:nvSpPr>
        <p:spPr>
          <a:xfrm>
            <a:off x="5703725" y="262461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4"/>
          </p:nvPr>
        </p:nvSpPr>
        <p:spPr>
          <a:xfrm>
            <a:off x="5703725" y="293255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5703725" y="159178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6"/>
          </p:nvPr>
        </p:nvSpPr>
        <p:spPr>
          <a:xfrm>
            <a:off x="5703725" y="189972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703725" y="365680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8"/>
          </p:nvPr>
        </p:nvSpPr>
        <p:spPr>
          <a:xfrm>
            <a:off x="5703725" y="396474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722925" y="-301975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2336925" y="1429025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2336925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6287307" y="1429025"/>
            <a:ext cx="1902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6287307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2336925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2336925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7"/>
          </p:nvPr>
        </p:nvSpPr>
        <p:spPr>
          <a:xfrm>
            <a:off x="6287307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8"/>
          </p:nvPr>
        </p:nvSpPr>
        <p:spPr>
          <a:xfrm>
            <a:off x="6287307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6136100" y="-540900"/>
            <a:ext cx="2626200" cy="2626200"/>
          </a:xfrm>
          <a:prstGeom prst="donut">
            <a:avLst>
              <a:gd name="adj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title" idx="2" hasCustomPrompt="1"/>
          </p:nvPr>
        </p:nvSpPr>
        <p:spPr>
          <a:xfrm>
            <a:off x="13726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3726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3" hasCustomPrompt="1"/>
          </p:nvPr>
        </p:nvSpPr>
        <p:spPr>
          <a:xfrm>
            <a:off x="3215550" y="313672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28"/>
          <p:cNvSpPr txBox="1">
            <a:spLocks noGrp="1"/>
          </p:cNvSpPr>
          <p:nvPr>
            <p:ph type="subTitle" idx="4"/>
          </p:nvPr>
        </p:nvSpPr>
        <p:spPr>
          <a:xfrm>
            <a:off x="3215550" y="3804375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5" hasCustomPrompt="1"/>
          </p:nvPr>
        </p:nvSpPr>
        <p:spPr>
          <a:xfrm>
            <a:off x="50585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50585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-1228200" y="1259325"/>
            <a:ext cx="1953000" cy="1953000"/>
          </a:xfrm>
          <a:prstGeom prst="donut">
            <a:avLst>
              <a:gd name="adj" fmla="val 14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 rot="-5400000">
            <a:off x="7038976" y="2846275"/>
            <a:ext cx="4041300" cy="4041300"/>
          </a:xfrm>
          <a:prstGeom prst="blockArc">
            <a:avLst>
              <a:gd name="adj1" fmla="val 15572732"/>
              <a:gd name="adj2" fmla="val 250761"/>
              <a:gd name="adj3" fmla="val 8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1284775" y="3758625"/>
            <a:ext cx="2753100" cy="2753100"/>
          </a:xfrm>
          <a:prstGeom prst="donut">
            <a:avLst>
              <a:gd name="adj" fmla="val 1108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2" hasCustomPrompt="1"/>
          </p:nvPr>
        </p:nvSpPr>
        <p:spPr>
          <a:xfrm>
            <a:off x="941300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3" hasCustomPrompt="1"/>
          </p:nvPr>
        </p:nvSpPr>
        <p:spPr>
          <a:xfrm>
            <a:off x="35091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4"/>
          </p:nvPr>
        </p:nvSpPr>
        <p:spPr>
          <a:xfrm>
            <a:off x="941311" y="3643620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"/>
          </p:nvPr>
        </p:nvSpPr>
        <p:spPr>
          <a:xfrm>
            <a:off x="941311" y="3988501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title" idx="5"/>
          </p:nvPr>
        </p:nvSpPr>
        <p:spPr>
          <a:xfrm>
            <a:off x="35091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6"/>
          </p:nvPr>
        </p:nvSpPr>
        <p:spPr>
          <a:xfrm>
            <a:off x="35091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 idx="7" hasCustomPrompt="1"/>
          </p:nvPr>
        </p:nvSpPr>
        <p:spPr>
          <a:xfrm>
            <a:off x="60770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8"/>
          </p:nvPr>
        </p:nvSpPr>
        <p:spPr>
          <a:xfrm>
            <a:off x="60770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9"/>
          </p:nvPr>
        </p:nvSpPr>
        <p:spPr>
          <a:xfrm>
            <a:off x="60770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7913650" y="-434575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-559825" y="4604100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_1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5389400" y="487425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1693350" y="1535375"/>
            <a:ext cx="57573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"/>
          </p:nvPr>
        </p:nvSpPr>
        <p:spPr>
          <a:xfrm>
            <a:off x="2550600" y="4105500"/>
            <a:ext cx="40428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31"/>
          <p:cNvSpPr/>
          <p:nvPr/>
        </p:nvSpPr>
        <p:spPr>
          <a:xfrm flipH="1">
            <a:off x="7019801" y="2835150"/>
            <a:ext cx="3911700" cy="3911700"/>
          </a:xfrm>
          <a:prstGeom prst="blockArc">
            <a:avLst>
              <a:gd name="adj1" fmla="val 15764927"/>
              <a:gd name="adj2" fmla="val 943522"/>
              <a:gd name="adj3" fmla="val 786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463225" y="4450100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893000" y="3199725"/>
            <a:ext cx="30132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"/>
          </p:nvPr>
        </p:nvSpPr>
        <p:spPr>
          <a:xfrm>
            <a:off x="893125" y="3681725"/>
            <a:ext cx="30132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5261825" y="3199725"/>
            <a:ext cx="30132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ubTitle" idx="3"/>
          </p:nvPr>
        </p:nvSpPr>
        <p:spPr>
          <a:xfrm>
            <a:off x="5261828" y="3681725"/>
            <a:ext cx="30132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 userDrawn="1">
  <p:cSld name="1_Title and two columns 1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 userDrawn="1"/>
        </p:nvSpPr>
        <p:spPr>
          <a:xfrm>
            <a:off x="-28576" y="-82650"/>
            <a:ext cx="6532407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395;p40">
            <a:extLst>
              <a:ext uri="{FF2B5EF4-FFF2-40B4-BE49-F238E27FC236}">
                <a16:creationId xmlns:a16="http://schemas.microsoft.com/office/drawing/2014/main" id="{6166780A-E507-0AE3-0B0B-0C260CC8B96A}"/>
              </a:ext>
            </a:extLst>
          </p:cNvPr>
          <p:cNvSpPr/>
          <p:nvPr userDrawn="1"/>
        </p:nvSpPr>
        <p:spPr>
          <a:xfrm>
            <a:off x="8229275" y="4204475"/>
            <a:ext cx="1880400" cy="18804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부제목 1">
            <a:extLst>
              <a:ext uri="{FF2B5EF4-FFF2-40B4-BE49-F238E27FC236}">
                <a16:creationId xmlns:a16="http://schemas.microsoft.com/office/drawing/2014/main" id="{7C7C64AC-23EA-5755-129E-D1D525C46230}"/>
              </a:ext>
            </a:extLst>
          </p:cNvPr>
          <p:cNvSpPr txBox="1">
            <a:spLocks/>
          </p:cNvSpPr>
          <p:nvPr userDrawn="1"/>
        </p:nvSpPr>
        <p:spPr>
          <a:xfrm>
            <a:off x="6568224" y="533400"/>
            <a:ext cx="2479183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02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name="adj1" fmla="val 12582103"/>
              <a:gd name="adj2" fmla="val 16685375"/>
              <a:gd name="adj3" fmla="val 1025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702925" y="1057150"/>
            <a:ext cx="77382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>
            <a:off x="-1960125" y="2922700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"/>
          <p:cNvSpPr/>
          <p:nvPr/>
        </p:nvSpPr>
        <p:spPr>
          <a:xfrm rot="10800000">
            <a:off x="7031475" y="-167787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2428850" y="1374038"/>
            <a:ext cx="4181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2"/>
          </p:nvPr>
        </p:nvSpPr>
        <p:spPr>
          <a:xfrm>
            <a:off x="2428850" y="1722435"/>
            <a:ext cx="4181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3"/>
          </p:nvPr>
        </p:nvSpPr>
        <p:spPr>
          <a:xfrm>
            <a:off x="4009438" y="3157637"/>
            <a:ext cx="4178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4"/>
          </p:nvPr>
        </p:nvSpPr>
        <p:spPr>
          <a:xfrm>
            <a:off x="4009438" y="3509501"/>
            <a:ext cx="4178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-469575" y="1310041"/>
            <a:ext cx="999900" cy="999900"/>
          </a:xfrm>
          <a:prstGeom prst="donut">
            <a:avLst>
              <a:gd name="adj" fmla="val 209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>
            <a:spLocks noGrp="1"/>
          </p:cNvSpPr>
          <p:nvPr>
            <p:ph type="pic" idx="5"/>
          </p:nvPr>
        </p:nvSpPr>
        <p:spPr>
          <a:xfrm>
            <a:off x="824525" y="1306401"/>
            <a:ext cx="1335000" cy="13350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3"/>
          <p:cNvSpPr>
            <a:spLocks noGrp="1"/>
          </p:cNvSpPr>
          <p:nvPr>
            <p:ph type="pic" idx="6"/>
          </p:nvPr>
        </p:nvSpPr>
        <p:spPr>
          <a:xfrm>
            <a:off x="2401488" y="3079912"/>
            <a:ext cx="1335000" cy="133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9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>
            <a:spLocks noGrp="1"/>
          </p:cNvSpPr>
          <p:nvPr>
            <p:ph type="pic" idx="2"/>
          </p:nvPr>
        </p:nvSpPr>
        <p:spPr>
          <a:xfrm>
            <a:off x="1210725" y="1194875"/>
            <a:ext cx="2916900" cy="34107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1"/>
          </p:nvPr>
        </p:nvSpPr>
        <p:spPr>
          <a:xfrm>
            <a:off x="4639200" y="1194875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3"/>
          </p:nvPr>
        </p:nvSpPr>
        <p:spPr>
          <a:xfrm>
            <a:off x="4639200" y="1572251"/>
            <a:ext cx="3305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4"/>
          </p:nvPr>
        </p:nvSpPr>
        <p:spPr>
          <a:xfrm>
            <a:off x="4639200" y="2318121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5"/>
          </p:nvPr>
        </p:nvSpPr>
        <p:spPr>
          <a:xfrm>
            <a:off x="4639200" y="2695500"/>
            <a:ext cx="33051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8430725" y="1259175"/>
            <a:ext cx="2196600" cy="21966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-1108950" y="2085975"/>
            <a:ext cx="1806600" cy="1806600"/>
          </a:xfrm>
          <a:prstGeom prst="donut">
            <a:avLst>
              <a:gd name="adj" fmla="val 144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9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/>
        </p:nvSpPr>
        <p:spPr>
          <a:xfrm>
            <a:off x="-1038700" y="-5371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1"/>
          </p:nvPr>
        </p:nvSpPr>
        <p:spPr>
          <a:xfrm>
            <a:off x="1827000" y="3612150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1827000" y="3988408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3"/>
          </p:nvPr>
        </p:nvSpPr>
        <p:spPr>
          <a:xfrm>
            <a:off x="4760700" y="3612145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"/>
          </p:nvPr>
        </p:nvSpPr>
        <p:spPr>
          <a:xfrm>
            <a:off x="4760700" y="3988503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7762400" y="32275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>
            <a:spLocks noGrp="1"/>
          </p:cNvSpPr>
          <p:nvPr>
            <p:ph type="pic" idx="5"/>
          </p:nvPr>
        </p:nvSpPr>
        <p:spPr>
          <a:xfrm>
            <a:off x="22095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36"/>
          <p:cNvSpPr>
            <a:spLocks noGrp="1"/>
          </p:cNvSpPr>
          <p:nvPr>
            <p:ph type="pic" idx="6"/>
          </p:nvPr>
        </p:nvSpPr>
        <p:spPr>
          <a:xfrm>
            <a:off x="51432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9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2"/>
          </p:nvPr>
        </p:nvSpPr>
        <p:spPr>
          <a:xfrm>
            <a:off x="4620447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_1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8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_1_3">
    <p:bg>
      <p:bgPr>
        <a:noFill/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9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77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_2"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name="adj1" fmla="val 11751713"/>
              <a:gd name="adj2" fmla="val 2721617"/>
              <a:gd name="adj3" fmla="val 26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1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>
            <a:spLocks noGrp="1"/>
          </p:cNvSpPr>
          <p:nvPr>
            <p:ph type="pic" idx="2"/>
          </p:nvPr>
        </p:nvSpPr>
        <p:spPr>
          <a:xfrm>
            <a:off x="-7975" y="0"/>
            <a:ext cx="5361900" cy="359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4466225" y="1936500"/>
            <a:ext cx="3478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"/>
          </p:nvPr>
        </p:nvSpPr>
        <p:spPr>
          <a:xfrm>
            <a:off x="4466225" y="3044700"/>
            <a:ext cx="3478200" cy="116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-1739434" y="30446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 rot="10800000">
            <a:off x="7200116" y="-1534853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3_1"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7088575" y="-748225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348250" y="1032450"/>
            <a:ext cx="30849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>
            <a:off x="1348250" y="3064350"/>
            <a:ext cx="3084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3"/>
          <p:cNvSpPr>
            <a:spLocks noGrp="1"/>
          </p:cNvSpPr>
          <p:nvPr>
            <p:ph type="pic" idx="2"/>
          </p:nvPr>
        </p:nvSpPr>
        <p:spPr>
          <a:xfrm>
            <a:off x="5007000" y="400350"/>
            <a:ext cx="3429000" cy="434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3_1_1"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-886300" y="316380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4"/>
          <p:cNvSpPr>
            <a:spLocks noGrp="1"/>
          </p:cNvSpPr>
          <p:nvPr>
            <p:ph type="pic" idx="2"/>
          </p:nvPr>
        </p:nvSpPr>
        <p:spPr>
          <a:xfrm>
            <a:off x="708000" y="539400"/>
            <a:ext cx="7717500" cy="2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1140900" y="3330750"/>
            <a:ext cx="2614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 txBox="1">
            <a:spLocks noGrp="1"/>
          </p:cNvSpPr>
          <p:nvPr>
            <p:ph type="subTitle" idx="1"/>
          </p:nvPr>
        </p:nvSpPr>
        <p:spPr>
          <a:xfrm>
            <a:off x="3959100" y="3469200"/>
            <a:ext cx="40440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3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3951648" y="2002225"/>
            <a:ext cx="3853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ubTitle" idx="1"/>
          </p:nvPr>
        </p:nvSpPr>
        <p:spPr>
          <a:xfrm>
            <a:off x="3951648" y="3110425"/>
            <a:ext cx="385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-613300" y="35418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5"/>
          <p:cNvSpPr>
            <a:spLocks noGrp="1"/>
          </p:cNvSpPr>
          <p:nvPr>
            <p:ph type="pic" idx="2"/>
          </p:nvPr>
        </p:nvSpPr>
        <p:spPr>
          <a:xfrm>
            <a:off x="781050" y="539100"/>
            <a:ext cx="29901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3_1_1_1_1_1">
    <p:bg>
      <p:bgPr>
        <a:solidFill>
          <a:schemeClr val="accent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1853725" y="-1667550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1184775" y="2218350"/>
            <a:ext cx="3039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1"/>
          </p:nvPr>
        </p:nvSpPr>
        <p:spPr>
          <a:xfrm>
            <a:off x="1184775" y="3326550"/>
            <a:ext cx="3039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7520000" y="37010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>
            <a:spLocks noGrp="1"/>
          </p:cNvSpPr>
          <p:nvPr>
            <p:ph type="pic" idx="2"/>
          </p:nvPr>
        </p:nvSpPr>
        <p:spPr>
          <a:xfrm>
            <a:off x="3939825" y="298075"/>
            <a:ext cx="4928700" cy="304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bg>
      <p:bgPr>
        <a:solidFill>
          <a:schemeClr val="lt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 flipH="1">
            <a:off x="7012425" y="281792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"/>
          <p:cNvSpPr/>
          <p:nvPr/>
        </p:nvSpPr>
        <p:spPr>
          <a:xfrm flipH="1">
            <a:off x="1099350" y="745500"/>
            <a:ext cx="6945300" cy="29457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title" hasCustomPrompt="1"/>
          </p:nvPr>
        </p:nvSpPr>
        <p:spPr>
          <a:xfrm>
            <a:off x="2047875" y="1239075"/>
            <a:ext cx="50484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 idx="2"/>
          </p:nvPr>
        </p:nvSpPr>
        <p:spPr>
          <a:xfrm>
            <a:off x="1638300" y="3909150"/>
            <a:ext cx="58674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>
            <a:spLocks noGrp="1"/>
          </p:cNvSpPr>
          <p:nvPr>
            <p:ph type="pic" idx="2"/>
          </p:nvPr>
        </p:nvSpPr>
        <p:spPr>
          <a:xfrm>
            <a:off x="-9525" y="-9525"/>
            <a:ext cx="9153600" cy="5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713400" y="2941800"/>
            <a:ext cx="23727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/>
        </p:nvSpPr>
        <p:spPr>
          <a:xfrm>
            <a:off x="4131938" y="2768850"/>
            <a:ext cx="3974700" cy="3974700"/>
          </a:xfrm>
          <a:prstGeom prst="donut">
            <a:avLst>
              <a:gd name="adj" fmla="val 77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9"/>
          <p:cNvSpPr/>
          <p:nvPr/>
        </p:nvSpPr>
        <p:spPr>
          <a:xfrm>
            <a:off x="-9525" y="-9525"/>
            <a:ext cx="3571800" cy="515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3121650" y="1101950"/>
            <a:ext cx="4642800" cy="26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49"/>
          <p:cNvSpPr/>
          <p:nvPr/>
        </p:nvSpPr>
        <p:spPr>
          <a:xfrm>
            <a:off x="7362175" y="-723525"/>
            <a:ext cx="2357700" cy="23577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9"/>
          <p:cNvSpPr/>
          <p:nvPr/>
        </p:nvSpPr>
        <p:spPr>
          <a:xfrm>
            <a:off x="8676300" y="885450"/>
            <a:ext cx="3105000" cy="3067800"/>
          </a:xfrm>
          <a:prstGeom prst="round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152050" y="1196700"/>
            <a:ext cx="4839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2152050" y="1843200"/>
            <a:ext cx="4839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503925" y="-748725"/>
            <a:ext cx="1996800" cy="1996800"/>
          </a:xfrm>
          <a:prstGeom prst="donut">
            <a:avLst>
              <a:gd name="adj" fmla="val 138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13400" y="1244400"/>
            <a:ext cx="7717200" cy="33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91520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191520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3"/>
          </p:nvPr>
        </p:nvSpPr>
        <p:spPr>
          <a:xfrm>
            <a:off x="191520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191520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555635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555635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13400" y="433475"/>
            <a:ext cx="771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55635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55635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113965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1139650" y="3321374"/>
            <a:ext cx="658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478080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4780800" y="33258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/>
          <p:nvPr/>
        </p:nvSpPr>
        <p:spPr>
          <a:xfrm>
            <a:off x="7859625" y="34655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414525" y="1648413"/>
            <a:ext cx="720300" cy="720300"/>
          </a:xfrm>
          <a:prstGeom prst="donut">
            <a:avLst>
              <a:gd name="adj" fmla="val 19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793525" y="3265625"/>
            <a:ext cx="720300" cy="720300"/>
          </a:xfrm>
          <a:prstGeom prst="donut">
            <a:avLst>
              <a:gd name="adj" fmla="val 19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431950" y="-42480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10800000">
            <a:off x="58410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504775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504775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835725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 rot="10800000">
            <a:off x="7223341" y="-15568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7134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170700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4170700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 hasCustomPrompt="1"/>
          </p:nvPr>
        </p:nvSpPr>
        <p:spPr>
          <a:xfrm>
            <a:off x="713400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>
            <a:off x="7194341" y="29925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rot="10800000" flipH="1">
            <a:off x="5484025" y="1187513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027600" y="1255475"/>
            <a:ext cx="408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027600" y="2917775"/>
            <a:ext cx="408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 hasCustomPrompt="1"/>
          </p:nvPr>
        </p:nvSpPr>
        <p:spPr>
          <a:xfrm>
            <a:off x="5484025" y="159372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9" r:id="rId11"/>
    <p:sldLayoutId id="2147483670" r:id="rId12"/>
    <p:sldLayoutId id="2147483671" r:id="rId13"/>
    <p:sldLayoutId id="2147483672" r:id="rId14"/>
    <p:sldLayoutId id="2147483674" r:id="rId15"/>
    <p:sldLayoutId id="2147483675" r:id="rId16"/>
    <p:sldLayoutId id="2147483677" r:id="rId17"/>
    <p:sldLayoutId id="2147483678" r:id="rId18"/>
    <p:sldLayoutId id="2147483705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동양미래대학교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20224209 - </a:t>
            </a:r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노승재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143000" y="1455663"/>
            <a:ext cx="68580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HY울릉도M" panose="02030600000101010101" pitchFamily="18" charset="-127"/>
                <a:ea typeface="HY울릉도M" panose="02030600000101010101" pitchFamily="18" charset="-127"/>
                <a:cs typeface="Mongolian Baiti" panose="03000500000000000000" pitchFamily="66" charset="0"/>
              </a:rPr>
              <a:t>스케줄 공유 사이트 개발</a:t>
            </a:r>
            <a:endParaRPr sz="4800" dirty="0">
              <a:latin typeface="HY울릉도M" panose="02030600000101010101" pitchFamily="18" charset="-127"/>
              <a:ea typeface="HY울릉도M" panose="02030600000101010101" pitchFamily="18" charset="-127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21418-DF90-4719-49D9-859FEFFC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" y="138546"/>
            <a:ext cx="1532986" cy="3716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F719F6-41C2-D398-31C6-5AB069BA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75" y="138547"/>
            <a:ext cx="674267" cy="2957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9F0190-0E04-8228-8D4B-C78A80AE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75" y="3144983"/>
            <a:ext cx="674267" cy="18218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82EF91-2E26-FBA2-C09E-F58BD081E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780" y="138546"/>
            <a:ext cx="714382" cy="3124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2A8F4-EBE7-5FF9-4AF1-736D215D2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457" y="138546"/>
            <a:ext cx="895248" cy="4429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2997F5-2EE8-B439-436D-695128D0E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916" y="3371263"/>
            <a:ext cx="713246" cy="695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204B12-DE5D-7318-B819-9B666B2DF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51" y="3989721"/>
            <a:ext cx="1083830" cy="980608"/>
          </a:xfrm>
          <a:prstGeom prst="rect">
            <a:avLst/>
          </a:prstGeom>
        </p:spPr>
      </p:pic>
      <p:sp>
        <p:nvSpPr>
          <p:cNvPr id="20" name="부제목 1">
            <a:extLst>
              <a:ext uri="{FF2B5EF4-FFF2-40B4-BE49-F238E27FC236}">
                <a16:creationId xmlns:a16="http://schemas.microsoft.com/office/drawing/2014/main" id="{B3D875ED-F20C-FE0A-9F62-9A954A887581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Vanilla JS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만 사용해 제작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총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2,060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기본 변수 선언을 제외한 코드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 1,928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86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회원가입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비밀번호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아이디는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영어랑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숫자만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사용 가능하게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중복되는 아이디가 있는지 체크 후 없을 경우 회원가입 처리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52539-B160-6C4C-FD1B-F3BCB887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" y="712694"/>
            <a:ext cx="6402481" cy="39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비밀번호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아이디랑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비밀번호에 일치하는 데이터가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존재시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로그인 처리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데이터에 팀 목록 데이터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7E6B9-7830-9483-9D40-AB55913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" y="495390"/>
            <a:ext cx="6414247" cy="41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3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로그아웃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세션에 저장된 유저 정보를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ED173-7E88-AD12-DDF6-66ED7F2E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88" y="1850371"/>
            <a:ext cx="3124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8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8382F-31BD-5228-2274-82090FAA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" y="1714500"/>
            <a:ext cx="6309425" cy="1843432"/>
          </a:xfrm>
          <a:prstGeom prst="rect">
            <a:avLst/>
          </a:prstGeom>
        </p:spPr>
      </p:pic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팀 목록 데이터와 유저 데이터를 가지고 스케줄 목록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34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등록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내용 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기간이 정해진 날짜를 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스케줄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CC03A-0CCA-B81E-AB01-BEDB3AEF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" y="800096"/>
            <a:ext cx="6334966" cy="3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목록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불러온 팀 목록을 가지고 멤버 정보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가져온 멤버 목록을 팀 정보에 추가 후 유저 정보에 저장하기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1BA61-F543-8C09-505B-CC884F5E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" y="1028210"/>
            <a:ext cx="6422751" cy="29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7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만들기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임시적으로 등록 코드를 만들어서 팀 정보와 같이 팀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등록 코드를 가지고 팀 정보를 불러와 키 정보를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가져온 키 정보와 등록된 유저 정보로 멤버 리더 등록하기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임시적으로 등록한 등록 코드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95452-3741-3CED-588D-B64D455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" y="934571"/>
            <a:ext cx="6365717" cy="33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초대할 유저 아이디 정보와 팀 정보에 이상이 없는지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아이디 정보로 키 정보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정보와 유저 키 정보로 유저가 이미 팀에 소속되어 있거나 초대 되어있는지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소속되어 있거나 초대되어 있는 정보가 없을 시 팀 정보와 유저 키 정보로 초대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" name="그림 6" descr="텍스트이(가) 표시된 사진">
            <a:extLst>
              <a:ext uri="{FF2B5EF4-FFF2-40B4-BE49-F238E27FC236}">
                <a16:creationId xmlns:a16="http://schemas.microsoft.com/office/drawing/2014/main" id="{AA1E6C68-2B2C-BFE7-78BE-C6A63C24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19" y="97015"/>
            <a:ext cx="5006834" cy="49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9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초대 목록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수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초대 수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C7423-530E-04B6-85A9-1D028D91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" y="1248350"/>
            <a:ext cx="6378685" cy="26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540;p64">
            <a:extLst>
              <a:ext uri="{FF2B5EF4-FFF2-40B4-BE49-F238E27FC236}">
                <a16:creationId xmlns:a16="http://schemas.microsoft.com/office/drawing/2014/main" id="{0B9C8719-78DE-1916-9945-48B12C7C24B6}"/>
              </a:ext>
            </a:extLst>
          </p:cNvPr>
          <p:cNvSpPr/>
          <p:nvPr/>
        </p:nvSpPr>
        <p:spPr>
          <a:xfrm>
            <a:off x="769214" y="1320389"/>
            <a:ext cx="649822" cy="649822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2;p64">
            <a:extLst>
              <a:ext uri="{FF2B5EF4-FFF2-40B4-BE49-F238E27FC236}">
                <a16:creationId xmlns:a16="http://schemas.microsoft.com/office/drawing/2014/main" id="{FA8D756D-2F55-C540-4E97-161F7F22AC15}"/>
              </a:ext>
            </a:extLst>
          </p:cNvPr>
          <p:cNvSpPr txBox="1">
            <a:spLocks/>
          </p:cNvSpPr>
          <p:nvPr/>
        </p:nvSpPr>
        <p:spPr>
          <a:xfrm>
            <a:off x="769214" y="140505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F6D9EC-9C3E-5A14-8D65-71C383F1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목차</a:t>
            </a:r>
          </a:p>
        </p:txBody>
      </p:sp>
      <p:sp>
        <p:nvSpPr>
          <p:cNvPr id="17" name="Google Shape;529;p64">
            <a:extLst>
              <a:ext uri="{FF2B5EF4-FFF2-40B4-BE49-F238E27FC236}">
                <a16:creationId xmlns:a16="http://schemas.microsoft.com/office/drawing/2014/main" id="{01A40A52-06B3-6C21-5B6D-94B16FA68235}"/>
              </a:ext>
            </a:extLst>
          </p:cNvPr>
          <p:cNvSpPr txBox="1">
            <a:spLocks/>
          </p:cNvSpPr>
          <p:nvPr/>
        </p:nvSpPr>
        <p:spPr>
          <a:xfrm>
            <a:off x="1590314" y="146686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개요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3" name="Google Shape;529;p64">
            <a:extLst>
              <a:ext uri="{FF2B5EF4-FFF2-40B4-BE49-F238E27FC236}">
                <a16:creationId xmlns:a16="http://schemas.microsoft.com/office/drawing/2014/main" id="{DC595834-C7FE-6309-6295-F7FC33692B0F}"/>
              </a:ext>
            </a:extLst>
          </p:cNvPr>
          <p:cNvSpPr txBox="1">
            <a:spLocks/>
          </p:cNvSpPr>
          <p:nvPr/>
        </p:nvSpPr>
        <p:spPr>
          <a:xfrm>
            <a:off x="1590314" y="2438944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업무진행 일정표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5" name="Google Shape;540;p64">
            <a:extLst>
              <a:ext uri="{FF2B5EF4-FFF2-40B4-BE49-F238E27FC236}">
                <a16:creationId xmlns:a16="http://schemas.microsoft.com/office/drawing/2014/main" id="{5639A0CB-2FA3-F14E-05B1-E1D1A6A3E283}"/>
              </a:ext>
            </a:extLst>
          </p:cNvPr>
          <p:cNvSpPr/>
          <p:nvPr/>
        </p:nvSpPr>
        <p:spPr>
          <a:xfrm>
            <a:off x="769214" y="2292473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42;p64">
            <a:extLst>
              <a:ext uri="{FF2B5EF4-FFF2-40B4-BE49-F238E27FC236}">
                <a16:creationId xmlns:a16="http://schemas.microsoft.com/office/drawing/2014/main" id="{279FE693-E65F-3466-5A77-4CDCE9E0345C}"/>
              </a:ext>
            </a:extLst>
          </p:cNvPr>
          <p:cNvSpPr txBox="1">
            <a:spLocks/>
          </p:cNvSpPr>
          <p:nvPr/>
        </p:nvSpPr>
        <p:spPr>
          <a:xfrm>
            <a:off x="769214" y="2377140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2.</a:t>
            </a:r>
          </a:p>
        </p:txBody>
      </p:sp>
      <p:sp>
        <p:nvSpPr>
          <p:cNvPr id="56" name="Google Shape;529;p64">
            <a:extLst>
              <a:ext uri="{FF2B5EF4-FFF2-40B4-BE49-F238E27FC236}">
                <a16:creationId xmlns:a16="http://schemas.microsoft.com/office/drawing/2014/main" id="{7538AF34-CDAE-61BD-0C86-FC378BAFC78C}"/>
              </a:ext>
            </a:extLst>
          </p:cNvPr>
          <p:cNvSpPr txBox="1">
            <a:spLocks/>
          </p:cNvSpPr>
          <p:nvPr/>
        </p:nvSpPr>
        <p:spPr>
          <a:xfrm>
            <a:off x="1590314" y="3412308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동작설명서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7" name="Google Shape;540;p64">
            <a:extLst>
              <a:ext uri="{FF2B5EF4-FFF2-40B4-BE49-F238E27FC236}">
                <a16:creationId xmlns:a16="http://schemas.microsoft.com/office/drawing/2014/main" id="{771450CB-DBD1-13C6-4D5A-FCB6880F6954}"/>
              </a:ext>
            </a:extLst>
          </p:cNvPr>
          <p:cNvSpPr/>
          <p:nvPr/>
        </p:nvSpPr>
        <p:spPr>
          <a:xfrm>
            <a:off x="769214" y="3265837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2;p64">
            <a:extLst>
              <a:ext uri="{FF2B5EF4-FFF2-40B4-BE49-F238E27FC236}">
                <a16:creationId xmlns:a16="http://schemas.microsoft.com/office/drawing/2014/main" id="{CEE48C44-5EBC-66D9-6F0C-28A297C7B834}"/>
              </a:ext>
            </a:extLst>
          </p:cNvPr>
          <p:cNvSpPr txBox="1">
            <a:spLocks/>
          </p:cNvSpPr>
          <p:nvPr/>
        </p:nvSpPr>
        <p:spPr>
          <a:xfrm>
            <a:off x="769214" y="3350504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3.</a:t>
            </a:r>
          </a:p>
        </p:txBody>
      </p:sp>
      <p:sp>
        <p:nvSpPr>
          <p:cNvPr id="68" name="Google Shape;529;p64">
            <a:extLst>
              <a:ext uri="{FF2B5EF4-FFF2-40B4-BE49-F238E27FC236}">
                <a16:creationId xmlns:a16="http://schemas.microsoft.com/office/drawing/2014/main" id="{DB5A414F-49D1-83AE-D929-E3773768EC00}"/>
              </a:ext>
            </a:extLst>
          </p:cNvPr>
          <p:cNvSpPr txBox="1">
            <a:spLocks/>
          </p:cNvSpPr>
          <p:nvPr/>
        </p:nvSpPr>
        <p:spPr>
          <a:xfrm>
            <a:off x="1590314" y="438634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9" name="Google Shape;540;p64">
            <a:extLst>
              <a:ext uri="{FF2B5EF4-FFF2-40B4-BE49-F238E27FC236}">
                <a16:creationId xmlns:a16="http://schemas.microsoft.com/office/drawing/2014/main" id="{A7E06FBB-4E1A-02FF-BC60-7A89388B69E4}"/>
              </a:ext>
            </a:extLst>
          </p:cNvPr>
          <p:cNvSpPr/>
          <p:nvPr/>
        </p:nvSpPr>
        <p:spPr>
          <a:xfrm>
            <a:off x="769214" y="4239869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42;p64">
            <a:extLst>
              <a:ext uri="{FF2B5EF4-FFF2-40B4-BE49-F238E27FC236}">
                <a16:creationId xmlns:a16="http://schemas.microsoft.com/office/drawing/2014/main" id="{89EBECFC-2D51-0E0A-C134-CE1C56C7C9A3}"/>
              </a:ext>
            </a:extLst>
          </p:cNvPr>
          <p:cNvSpPr txBox="1">
            <a:spLocks/>
          </p:cNvSpPr>
          <p:nvPr/>
        </p:nvSpPr>
        <p:spPr>
          <a:xfrm>
            <a:off x="769214" y="432453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4.</a:t>
            </a:r>
          </a:p>
        </p:txBody>
      </p:sp>
      <p:sp>
        <p:nvSpPr>
          <p:cNvPr id="71" name="Google Shape;540;p64">
            <a:extLst>
              <a:ext uri="{FF2B5EF4-FFF2-40B4-BE49-F238E27FC236}">
                <a16:creationId xmlns:a16="http://schemas.microsoft.com/office/drawing/2014/main" id="{D095D6BC-67C6-3375-9B02-6BB12E6E8A15}"/>
              </a:ext>
            </a:extLst>
          </p:cNvPr>
          <p:cNvSpPr/>
          <p:nvPr/>
        </p:nvSpPr>
        <p:spPr>
          <a:xfrm>
            <a:off x="4795227" y="1320389"/>
            <a:ext cx="649822" cy="649822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42;p64">
            <a:extLst>
              <a:ext uri="{FF2B5EF4-FFF2-40B4-BE49-F238E27FC236}">
                <a16:creationId xmlns:a16="http://schemas.microsoft.com/office/drawing/2014/main" id="{A3D7E980-8A3A-0B79-B494-F0EE89F525DD}"/>
              </a:ext>
            </a:extLst>
          </p:cNvPr>
          <p:cNvSpPr txBox="1">
            <a:spLocks/>
          </p:cNvSpPr>
          <p:nvPr/>
        </p:nvSpPr>
        <p:spPr>
          <a:xfrm>
            <a:off x="4795227" y="140505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5.</a:t>
            </a:r>
          </a:p>
        </p:txBody>
      </p:sp>
      <p:sp>
        <p:nvSpPr>
          <p:cNvPr id="73" name="Google Shape;529;p64">
            <a:extLst>
              <a:ext uri="{FF2B5EF4-FFF2-40B4-BE49-F238E27FC236}">
                <a16:creationId xmlns:a16="http://schemas.microsoft.com/office/drawing/2014/main" id="{C36394AF-212A-5886-2760-5CACC8B984E5}"/>
              </a:ext>
            </a:extLst>
          </p:cNvPr>
          <p:cNvSpPr txBox="1">
            <a:spLocks/>
          </p:cNvSpPr>
          <p:nvPr/>
        </p:nvSpPr>
        <p:spPr>
          <a:xfrm>
            <a:off x="5616327" y="146686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활용 방안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4" name="Google Shape;529;p64">
            <a:extLst>
              <a:ext uri="{FF2B5EF4-FFF2-40B4-BE49-F238E27FC236}">
                <a16:creationId xmlns:a16="http://schemas.microsoft.com/office/drawing/2014/main" id="{A346392A-90FC-5E8C-2758-67A3A6B7822C}"/>
              </a:ext>
            </a:extLst>
          </p:cNvPr>
          <p:cNvSpPr txBox="1">
            <a:spLocks/>
          </p:cNvSpPr>
          <p:nvPr/>
        </p:nvSpPr>
        <p:spPr>
          <a:xfrm>
            <a:off x="5616327" y="2438944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수행 소감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5" name="Google Shape;540;p64">
            <a:extLst>
              <a:ext uri="{FF2B5EF4-FFF2-40B4-BE49-F238E27FC236}">
                <a16:creationId xmlns:a16="http://schemas.microsoft.com/office/drawing/2014/main" id="{A80809CB-A4C7-C885-34D0-68045FF5A774}"/>
              </a:ext>
            </a:extLst>
          </p:cNvPr>
          <p:cNvSpPr/>
          <p:nvPr/>
        </p:nvSpPr>
        <p:spPr>
          <a:xfrm>
            <a:off x="4795227" y="2292473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42;p64">
            <a:extLst>
              <a:ext uri="{FF2B5EF4-FFF2-40B4-BE49-F238E27FC236}">
                <a16:creationId xmlns:a16="http://schemas.microsoft.com/office/drawing/2014/main" id="{D0C45F11-C284-6EDB-EFD5-7BF4E99BDC14}"/>
              </a:ext>
            </a:extLst>
          </p:cNvPr>
          <p:cNvSpPr txBox="1">
            <a:spLocks/>
          </p:cNvSpPr>
          <p:nvPr/>
        </p:nvSpPr>
        <p:spPr>
          <a:xfrm>
            <a:off x="4795227" y="2377140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6.</a:t>
            </a:r>
          </a:p>
        </p:txBody>
      </p:sp>
      <p:sp>
        <p:nvSpPr>
          <p:cNvPr id="77" name="Google Shape;529;p64">
            <a:extLst>
              <a:ext uri="{FF2B5EF4-FFF2-40B4-BE49-F238E27FC236}">
                <a16:creationId xmlns:a16="http://schemas.microsoft.com/office/drawing/2014/main" id="{8CAC8164-276D-7D17-F431-1B0C694A832F}"/>
              </a:ext>
            </a:extLst>
          </p:cNvPr>
          <p:cNvSpPr txBox="1">
            <a:spLocks/>
          </p:cNvSpPr>
          <p:nvPr/>
        </p:nvSpPr>
        <p:spPr>
          <a:xfrm>
            <a:off x="5616327" y="3412308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시연결과 사진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8" name="Google Shape;540;p64">
            <a:extLst>
              <a:ext uri="{FF2B5EF4-FFF2-40B4-BE49-F238E27FC236}">
                <a16:creationId xmlns:a16="http://schemas.microsoft.com/office/drawing/2014/main" id="{01BF91AF-E104-14B3-664C-5EB84366178C}"/>
              </a:ext>
            </a:extLst>
          </p:cNvPr>
          <p:cNvSpPr/>
          <p:nvPr/>
        </p:nvSpPr>
        <p:spPr>
          <a:xfrm>
            <a:off x="4795227" y="3265837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42;p64">
            <a:extLst>
              <a:ext uri="{FF2B5EF4-FFF2-40B4-BE49-F238E27FC236}">
                <a16:creationId xmlns:a16="http://schemas.microsoft.com/office/drawing/2014/main" id="{69A9C697-82E8-326C-A01F-753D3A3A69E6}"/>
              </a:ext>
            </a:extLst>
          </p:cNvPr>
          <p:cNvSpPr txBox="1">
            <a:spLocks/>
          </p:cNvSpPr>
          <p:nvPr/>
        </p:nvSpPr>
        <p:spPr>
          <a:xfrm>
            <a:off x="4795227" y="3350504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7.</a:t>
            </a:r>
          </a:p>
        </p:txBody>
      </p:sp>
      <p:sp>
        <p:nvSpPr>
          <p:cNvPr id="80" name="Google Shape;529;p64">
            <a:extLst>
              <a:ext uri="{FF2B5EF4-FFF2-40B4-BE49-F238E27FC236}">
                <a16:creationId xmlns:a16="http://schemas.microsoft.com/office/drawing/2014/main" id="{F832FE98-9738-BA59-BB67-4F0F88ED2874}"/>
              </a:ext>
            </a:extLst>
          </p:cNvPr>
          <p:cNvSpPr txBox="1">
            <a:spLocks/>
          </p:cNvSpPr>
          <p:nvPr/>
        </p:nvSpPr>
        <p:spPr>
          <a:xfrm>
            <a:off x="5616327" y="4386340"/>
            <a:ext cx="2440091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추가하고 싶었던 기능들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1" name="Google Shape;540;p64">
            <a:extLst>
              <a:ext uri="{FF2B5EF4-FFF2-40B4-BE49-F238E27FC236}">
                <a16:creationId xmlns:a16="http://schemas.microsoft.com/office/drawing/2014/main" id="{F32AA5F4-8D55-05C3-E343-0DD69599FB8A}"/>
              </a:ext>
            </a:extLst>
          </p:cNvPr>
          <p:cNvSpPr/>
          <p:nvPr/>
        </p:nvSpPr>
        <p:spPr>
          <a:xfrm>
            <a:off x="4795227" y="4239869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42;p64">
            <a:extLst>
              <a:ext uri="{FF2B5EF4-FFF2-40B4-BE49-F238E27FC236}">
                <a16:creationId xmlns:a16="http://schemas.microsoft.com/office/drawing/2014/main" id="{23FAC5A1-6BD6-695B-B92B-A5C8210597CD}"/>
              </a:ext>
            </a:extLst>
          </p:cNvPr>
          <p:cNvSpPr txBox="1">
            <a:spLocks/>
          </p:cNvSpPr>
          <p:nvPr/>
        </p:nvSpPr>
        <p:spPr>
          <a:xfrm>
            <a:off x="4795227" y="432453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379779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수락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이미 초대된 팀에 소속되어 있는지 확인 후 초대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초대된 팀에 소속 되어있지 멤버 정보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B5B05-AB5A-A0CA-29DB-523F9418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8" y="973952"/>
            <a:ext cx="6274392" cy="31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거절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정보를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98508-81B1-2275-701E-AB23C87B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9" y="1154611"/>
            <a:ext cx="6303525" cy="2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정보 수정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전화번호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수정된 유저 정보를 저장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0833A-1061-8C49-CFEC-B83A162E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2" y="87113"/>
            <a:ext cx="5831328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수정 코드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내용 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기간이 정해진 날짜를 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저장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6F9406-E1D2-48A9-D95F-A9CC0BB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" y="130542"/>
            <a:ext cx="6350423" cy="48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9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삭제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8AC6C-DA70-1F21-B6B3-77D0F01F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" y="654500"/>
            <a:ext cx="6313394" cy="3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삭제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8AC6C-DA70-1F21-B6B3-77D0F01F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" y="654500"/>
            <a:ext cx="6313394" cy="3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7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8B8346-66F4-C8CC-8F5F-775B35E9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6" y="477982"/>
            <a:ext cx="2416657" cy="4343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98A95-0FD2-F3AB-214C-0207F4F7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7" y="485361"/>
            <a:ext cx="1770608" cy="4336022"/>
          </a:xfrm>
          <a:prstGeom prst="rect">
            <a:avLst/>
          </a:prstGeom>
        </p:spPr>
      </p:pic>
      <p:sp>
        <p:nvSpPr>
          <p:cNvPr id="12" name="부제목 1">
            <a:extLst>
              <a:ext uri="{FF2B5EF4-FFF2-40B4-BE49-F238E27FC236}">
                <a16:creationId xmlns:a16="http://schemas.microsoft.com/office/drawing/2014/main" id="{03EF3180-0CA4-4B2D-C32E-11C9F9421B6B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불러오고 표시주는 코드 일부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불러온 스케줄 순서를 정렬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각 스케줄의 기간에 해당하는 날짜에 해당 스케줄 정보를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깔끔한 스케줄 표시를 위한 빈칸 데이터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달력이 생성되면서 각 날짜에 저장된 스케줄 정보를 불러온 후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각 줄의 첫번째 날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 경우 스케줄이 좀더 깔끔하게 보이기 위한 빈칸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4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활용 방안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D1709628-D0AD-2AA6-AE66-6522BED6C25E}"/>
              </a:ext>
            </a:extLst>
          </p:cNvPr>
          <p:cNvSpPr txBox="1"/>
          <p:nvPr/>
        </p:nvSpPr>
        <p:spPr>
          <a:xfrm>
            <a:off x="1215660" y="1595275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개인 일정을 등록하고 정리된 일정을 확인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CE7CF5C1-C1C6-B604-DB80-32D638B5A88F}"/>
              </a:ext>
            </a:extLst>
          </p:cNvPr>
          <p:cNvSpPr txBox="1"/>
          <p:nvPr/>
        </p:nvSpPr>
        <p:spPr>
          <a:xfrm>
            <a:off x="1215660" y="2068177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소규모 팀 등에서 일정을 등록하고 공유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7618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수행 소감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CB34C92D-80B3-0C4D-5EE2-71D0F1C8DC7C}"/>
              </a:ext>
            </a:extLst>
          </p:cNvPr>
          <p:cNvSpPr txBox="1"/>
          <p:nvPr/>
        </p:nvSpPr>
        <p:spPr>
          <a:xfrm>
            <a:off x="1215659" y="1595275"/>
            <a:ext cx="6951596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서버 구축부터 시작해서 이정도 규모로 제작한 프로젝트는 처음이라 재밌었다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7719DDE0-F406-4DA5-9E57-D4E3E7FE7D28}"/>
              </a:ext>
            </a:extLst>
          </p:cNvPr>
          <p:cNvSpPr txBox="1"/>
          <p:nvPr/>
        </p:nvSpPr>
        <p:spPr>
          <a:xfrm>
            <a:off x="1215660" y="2068177"/>
            <a:ext cx="6688358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가능한 더 많은 기능을 넣고 싶었지만 시간이 부족했다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" name="Google Shape;1023;p104">
            <a:extLst>
              <a:ext uri="{FF2B5EF4-FFF2-40B4-BE49-F238E27FC236}">
                <a16:creationId xmlns:a16="http://schemas.microsoft.com/office/drawing/2014/main" id="{9EC59D25-2205-EB81-4660-24A63D58F034}"/>
              </a:ext>
            </a:extLst>
          </p:cNvPr>
          <p:cNvSpPr txBox="1"/>
          <p:nvPr/>
        </p:nvSpPr>
        <p:spPr>
          <a:xfrm>
            <a:off x="1215660" y="2530169"/>
            <a:ext cx="6501322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스케줄을 표시하는 기능이 계속 오류가 나서 힘들었다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9" name="Google Shape;1024;p104">
            <a:extLst>
              <a:ext uri="{FF2B5EF4-FFF2-40B4-BE49-F238E27FC236}">
                <a16:creationId xmlns:a16="http://schemas.microsoft.com/office/drawing/2014/main" id="{9CA94E34-7C4D-0365-6468-C5E11813891F}"/>
              </a:ext>
            </a:extLst>
          </p:cNvPr>
          <p:cNvSpPr txBox="1"/>
          <p:nvPr/>
        </p:nvSpPr>
        <p:spPr>
          <a:xfrm>
            <a:off x="1215660" y="2977632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이후 추가하지 못했던 기능을 </a:t>
            </a: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추가하고싶다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8739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B24258-1D3E-0B7D-A84C-82695DA0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1A8EEB-AEF8-0F82-4DF6-460006DE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5" y="1193439"/>
            <a:ext cx="3247737" cy="1826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2E803-3767-0DE0-326E-5BCC7B40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5" y="3143463"/>
            <a:ext cx="3247737" cy="1826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60AD73-C677-538C-B44E-5948C73A6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3143463"/>
            <a:ext cx="3247737" cy="18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개요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2A8764-8DE8-E67C-2729-8168BA151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학교나 회사 내 팀이나 조직 혹은</a:t>
            </a:r>
            <a:br>
              <a:rPr lang="en-US" altLang="ko-KR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포트폴리오 등을 만들기 위해 모인 팀 등이</a:t>
            </a:r>
            <a:endParaRPr lang="en-US" altLang="ko-KR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일정 계획을 </a:t>
            </a:r>
            <a:r>
              <a:rPr lang="ko-KR" altLang="en-US" sz="24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정할때</a:t>
            </a:r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조금 더 간편하게 계획하고</a:t>
            </a:r>
            <a:endParaRPr lang="en-US" altLang="ko-KR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쉽게 공유할 수 있는 사이트입니다</a:t>
            </a:r>
            <a:r>
              <a:rPr lang="en-US" altLang="ko-KR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2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6AB7F79-599C-4FF6-9B3D-4042AF1C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5" y="3143462"/>
            <a:ext cx="3247737" cy="18268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3B6D10-4546-5FF1-6F43-54C206F8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3143463"/>
            <a:ext cx="3247737" cy="18268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2DB875-154E-0A9C-A01F-D60FCC7A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5" y="1193440"/>
            <a:ext cx="3247737" cy="1826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457E6-6E39-62BB-ECE6-33888A53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메인화면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등록</a:t>
            </a:r>
          </a:p>
        </p:txBody>
      </p:sp>
    </p:spTree>
    <p:extLst>
      <p:ext uri="{BB962C8B-B14F-4D97-AF65-F5344CB8AC3E}">
        <p14:creationId xmlns:p14="http://schemas.microsoft.com/office/powerpoint/2010/main" val="18419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A9F938D-92E3-E376-9348-84166269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0" y="3148004"/>
            <a:ext cx="3247740" cy="1826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0CC5E-40BB-45C4-DD23-365B30A6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9" y="3143461"/>
            <a:ext cx="3247738" cy="1826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9C447F-020C-5483-C6C8-1BA9AC6C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9B1FA-FDC3-BE48-78B6-8E478D35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40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수정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43293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64AA5B-7151-ABF0-51A0-D44B65B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3145153"/>
            <a:ext cx="3247737" cy="18251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7FD331-F04D-0104-4E59-42E0EC83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1193440"/>
            <a:ext cx="3247737" cy="1826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1A519A-FA0E-D21E-41D4-A3B7ED0A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AD08D1-F5BA-4184-1A93-B5578C1A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3140746"/>
            <a:ext cx="3247740" cy="1826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등록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</a:t>
            </a:r>
          </a:p>
        </p:txBody>
      </p:sp>
    </p:spTree>
    <p:extLst>
      <p:ext uri="{BB962C8B-B14F-4D97-AF65-F5344CB8AC3E}">
        <p14:creationId xmlns:p14="http://schemas.microsoft.com/office/powerpoint/2010/main" val="319727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36F1AF1-F12F-1371-6C94-69C2C6ED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0" y="3140745"/>
            <a:ext cx="3247741" cy="1826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EB6B6-D731-B54D-04E9-57B0A500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3140748"/>
            <a:ext cx="3247737" cy="1826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44F811-A6F0-2F25-0665-6BC330C0A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C91B33-1C74-CF4F-AE27-1DC1FB97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4" y="433475"/>
            <a:ext cx="7932111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들어가기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스케줄</a:t>
            </a:r>
          </a:p>
        </p:txBody>
      </p:sp>
    </p:spTree>
    <p:extLst>
      <p:ext uri="{BB962C8B-B14F-4D97-AF65-F5344CB8AC3E}">
        <p14:creationId xmlns:p14="http://schemas.microsoft.com/office/powerpoint/2010/main" val="3662681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789D25D-F15E-E855-7426-E7FEFCAC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3140745"/>
            <a:ext cx="3247742" cy="1826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F6528-5C0F-5C29-DB81-EBD5D297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69D8BC-DA35-4AE5-A657-7C3F05E0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59" y="1193439"/>
            <a:ext cx="3247741" cy="18268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B8DD27-94DE-0541-B8F1-E79EF0678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56" y="3140744"/>
            <a:ext cx="3247743" cy="18268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4" y="433475"/>
            <a:ext cx="7932111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정보 수정</a:t>
            </a:r>
          </a:p>
        </p:txBody>
      </p:sp>
    </p:spTree>
    <p:extLst>
      <p:ext uri="{BB962C8B-B14F-4D97-AF65-F5344CB8AC3E}">
        <p14:creationId xmlns:p14="http://schemas.microsoft.com/office/powerpoint/2010/main" val="3153976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추가하고 싶었던 기능들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CB34C92D-80B3-0C4D-5EE2-71D0F1C8DC7C}"/>
              </a:ext>
            </a:extLst>
          </p:cNvPr>
          <p:cNvSpPr txBox="1"/>
          <p:nvPr/>
        </p:nvSpPr>
        <p:spPr>
          <a:xfrm>
            <a:off x="1215659" y="1595275"/>
            <a:ext cx="6951596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모바일로 </a:t>
            </a: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접속시</a:t>
            </a: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 자연스러운 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UI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7719DDE0-F406-4DA5-9E57-D4E3E7FE7D28}"/>
              </a:ext>
            </a:extLst>
          </p:cNvPr>
          <p:cNvSpPr txBox="1"/>
          <p:nvPr/>
        </p:nvSpPr>
        <p:spPr>
          <a:xfrm>
            <a:off x="1215660" y="2068177"/>
            <a:ext cx="6688358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팀 정보 수정 및 제거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" name="Google Shape;1023;p104">
            <a:extLst>
              <a:ext uri="{FF2B5EF4-FFF2-40B4-BE49-F238E27FC236}">
                <a16:creationId xmlns:a16="http://schemas.microsoft.com/office/drawing/2014/main" id="{9EC59D25-2205-EB81-4660-24A63D58F034}"/>
              </a:ext>
            </a:extLst>
          </p:cNvPr>
          <p:cNvSpPr txBox="1"/>
          <p:nvPr/>
        </p:nvSpPr>
        <p:spPr>
          <a:xfrm>
            <a:off x="1215660" y="2530169"/>
            <a:ext cx="6501322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조금 더 깔끔한 스케줄 표시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7284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60">
            <a:extLst>
              <a:ext uri="{FF2B5EF4-FFF2-40B4-BE49-F238E27FC236}">
                <a16:creationId xmlns:a16="http://schemas.microsoft.com/office/drawing/2014/main" id="{92047AF6-6EC2-9009-02F7-52974E0D9839}"/>
              </a:ext>
            </a:extLst>
          </p:cNvPr>
          <p:cNvSpPr txBox="1">
            <a:spLocks/>
          </p:cNvSpPr>
          <p:nvPr/>
        </p:nvSpPr>
        <p:spPr>
          <a:xfrm>
            <a:off x="1216959" y="1890750"/>
            <a:ext cx="6710082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golian Baiti" panose="03000500000000000000" pitchFamily="66" charset="0"/>
              </a:rPr>
              <a:t>감사합니다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60">
            <a:extLst>
              <a:ext uri="{FF2B5EF4-FFF2-40B4-BE49-F238E27FC236}">
                <a16:creationId xmlns:a16="http://schemas.microsoft.com/office/drawing/2014/main" id="{92047AF6-6EC2-9009-02F7-52974E0D9839}"/>
              </a:ext>
            </a:extLst>
          </p:cNvPr>
          <p:cNvSpPr txBox="1">
            <a:spLocks/>
          </p:cNvSpPr>
          <p:nvPr/>
        </p:nvSpPr>
        <p:spPr>
          <a:xfrm>
            <a:off x="290945" y="1890750"/>
            <a:ext cx="856211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4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Dotum" panose="020B0600000101010101" pitchFamily="50" charset="-127"/>
              </a:rPr>
              <a:t>dongyang-scheduler.kro.kr</a:t>
            </a:r>
            <a:endParaRPr lang="ko-KR" altLang="en-US" sz="3600" dirty="0">
              <a:solidFill>
                <a:schemeClr val="bg1"/>
              </a:solidFill>
              <a:latin typeface="Montserrat" panose="00000500000000000000" pitchFamily="2" charset="0"/>
              <a:ea typeface="HY울릉도M" panose="02030600000101010101" pitchFamily="18" charset="-127"/>
              <a:cs typeface="Mongolian Baiti" panose="03000500000000000000" pitchFamily="66" charset="0"/>
            </a:endParaRPr>
          </a:p>
        </p:txBody>
      </p:sp>
      <p:sp>
        <p:nvSpPr>
          <p:cNvPr id="3" name="Google Shape;479;p60">
            <a:extLst>
              <a:ext uri="{FF2B5EF4-FFF2-40B4-BE49-F238E27FC236}">
                <a16:creationId xmlns:a16="http://schemas.microsoft.com/office/drawing/2014/main" id="{30735DB7-55A6-F339-1D87-B88BE1B4F9B3}"/>
              </a:ext>
            </a:extLst>
          </p:cNvPr>
          <p:cNvSpPr txBox="1">
            <a:spLocks/>
          </p:cNvSpPr>
          <p:nvPr/>
        </p:nvSpPr>
        <p:spPr>
          <a:xfrm>
            <a:off x="2232991" y="3557550"/>
            <a:ext cx="4678018" cy="678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Dotum" panose="020B0600000101010101" pitchFamily="50" charset="-127"/>
              </a:rPr>
              <a:t>https://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Dotum" panose="020B0600000101010101" pitchFamily="50" charset="-127"/>
              </a:rPr>
              <a:t>github.com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Dotum" panose="020B0600000101010101" pitchFamily="50" charset="-127"/>
              </a:rPr>
              <a:t>/rsj2003/scheduler</a:t>
            </a:r>
            <a:endParaRPr lang="ko-KR" altLang="en-US" sz="1600" dirty="0">
              <a:solidFill>
                <a:schemeClr val="bg1"/>
              </a:solidFill>
              <a:latin typeface="Montserrat" panose="00000500000000000000" pitchFamily="2" charset="0"/>
              <a:ea typeface="HY울릉도M" panose="02030600000101010101" pitchFamily="18" charset="-127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업무진행 일정표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486" name="Google Shape;486;p61"/>
          <p:cNvGraphicFramePr/>
          <p:nvPr>
            <p:extLst>
              <p:ext uri="{D42A27DB-BD31-4B8C-83A1-F6EECF244321}">
                <p14:modId xmlns:p14="http://schemas.microsoft.com/office/powerpoint/2010/main" val="2111711405"/>
              </p:ext>
            </p:extLst>
          </p:nvPr>
        </p:nvGraphicFramePr>
        <p:xfrm>
          <a:off x="702925" y="1316179"/>
          <a:ext cx="3869075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09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09.03 ~ 09.09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프로젝트 구상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09.10 ~ 09.16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서버 구축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09.17 ~ 09.23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 페이지 디자인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09.24 ~ 09.30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 페이지 개발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10.01 ~ 10.07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 디자인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10.08 ~ 10.14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화면 애니메이션 제작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10.15 ~ 10.21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달력 및 기본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UI 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제작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10.22 ~ 10.28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DB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구축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  <p:graphicFrame>
        <p:nvGraphicFramePr>
          <p:cNvPr id="7" name="Google Shape;486;p61">
            <a:extLst>
              <a:ext uri="{FF2B5EF4-FFF2-40B4-BE49-F238E27FC236}">
                <a16:creationId xmlns:a16="http://schemas.microsoft.com/office/drawing/2014/main" id="{ADD098D7-112A-9B40-030F-857FDDC64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292744"/>
              </p:ext>
            </p:extLst>
          </p:nvPr>
        </p:nvGraphicFramePr>
        <p:xfrm>
          <a:off x="4572000" y="1316179"/>
          <a:ext cx="3869075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09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10.29 ~ 11.04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DB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연결 및 로그인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11.05 ~ 11.11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표시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11.12 ~ 11.18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등록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11.19 ~ 11.25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11.26 ~ 12.03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등록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12.04 ~ 12.09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수정 기능 구현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12.10 ~ 12.16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마무리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동작설명서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486" name="Google Shape;486;p61"/>
          <p:cNvGraphicFramePr/>
          <p:nvPr>
            <p:extLst>
              <p:ext uri="{D42A27DB-BD31-4B8C-83A1-F6EECF244321}">
                <p14:modId xmlns:p14="http://schemas.microsoft.com/office/powerpoint/2010/main" val="1283059247"/>
              </p:ext>
            </p:extLst>
          </p:nvPr>
        </p:nvGraphicFramePr>
        <p:xfrm>
          <a:off x="702925" y="1316179"/>
          <a:ext cx="7738150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72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로그인을 하기 위한 회원가입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이메일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패스워드 입력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 중복 불가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페이지로 넘어가기 위한 로그인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패스워드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등록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페이지에서 달력에 날짜 클릭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제목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내용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색상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기간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포함할 팀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등록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 err="1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다른사람들과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스케줄을 공유하기 위한 팀 제작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이름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색상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초대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자신이 제작한 팀에 스케줄을 공유할 사람을 초대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초대할 대상의 아이디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초대 수락 및 거절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다른 유저가 초대한 팀에 들어갈지 선택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수락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및 거절 버튼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수정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스케줄을 등록한 본인이나 포함된 팀의 리더일 경우 수정 가능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–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정보를 제외한 스케줄 데이터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유저 정보 수정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자신의 이름 및 전화번호 정보 수정 가능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전화번호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52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0747CBC-C696-866B-23A3-5D304317A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프론트 엔드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HTML, CSS, JS</a:t>
            </a:r>
          </a:p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백 엔드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Node.JS</a:t>
            </a:r>
          </a:p>
          <a:p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DB - MySQL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15738A-07A9-576E-A847-8A463B8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A4C51-B3C7-A35F-DF51-C17B94B3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25" y="1124375"/>
            <a:ext cx="3483643" cy="3760822"/>
          </a:xfrm>
          <a:prstGeom prst="rect">
            <a:avLst/>
          </a:prstGeom>
        </p:spPr>
      </p:pic>
      <p:sp>
        <p:nvSpPr>
          <p:cNvPr id="6" name="부제목 1">
            <a:extLst>
              <a:ext uri="{FF2B5EF4-FFF2-40B4-BE49-F238E27FC236}">
                <a16:creationId xmlns:a16="http://schemas.microsoft.com/office/drawing/2014/main" id="{E13DC732-F85F-733E-3602-37B4F097E0C5}"/>
              </a:ext>
            </a:extLst>
          </p:cNvPr>
          <p:cNvSpPr txBox="1">
            <a:spLocks/>
          </p:cNvSpPr>
          <p:nvPr/>
        </p:nvSpPr>
        <p:spPr>
          <a:xfrm>
            <a:off x="5048375" y="2961861"/>
            <a:ext cx="3019800" cy="115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>
                <a:latin typeface="HY울릉도M" panose="02030600000101010101" pitchFamily="18" charset="-127"/>
                <a:ea typeface="HY울릉도M" panose="02030600000101010101" pitchFamily="18" charset="-127"/>
              </a:rPr>
              <a:t>프론트 엔드 </a:t>
            </a:r>
            <a:r>
              <a:rPr lang="en-US" altLang="ko-KR">
                <a:latin typeface="HY울릉도M" panose="02030600000101010101" pitchFamily="18" charset="-127"/>
                <a:ea typeface="HY울릉도M" panose="02030600000101010101" pitchFamily="18" charset="-127"/>
              </a:rPr>
              <a:t>- HTML, CSS, JS</a:t>
            </a:r>
          </a:p>
          <a:p>
            <a:r>
              <a:rPr lang="ko-KR" altLang="en-US">
                <a:latin typeface="HY울릉도M" panose="02030600000101010101" pitchFamily="18" charset="-127"/>
                <a:ea typeface="HY울릉도M" panose="02030600000101010101" pitchFamily="18" charset="-127"/>
              </a:rPr>
              <a:t>백 엔드</a:t>
            </a:r>
            <a:r>
              <a:rPr lang="en-US" altLang="ko-KR">
                <a:latin typeface="HY울릉도M" panose="02030600000101010101" pitchFamily="18" charset="-127"/>
                <a:ea typeface="HY울릉도M" panose="02030600000101010101" pitchFamily="18" charset="-127"/>
              </a:rPr>
              <a:t> - Node.JS</a:t>
            </a:r>
          </a:p>
          <a:p>
            <a:r>
              <a:rPr lang="en-US" altLang="ko-KR">
                <a:latin typeface="HY울릉도M" panose="02030600000101010101" pitchFamily="18" charset="-127"/>
                <a:ea typeface="HY울릉도M" panose="02030600000101010101" pitchFamily="18" charset="-127"/>
              </a:rPr>
              <a:t>DB - MySQL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" name="부제목 1">
            <a:extLst>
              <a:ext uri="{FF2B5EF4-FFF2-40B4-BE49-F238E27FC236}">
                <a16:creationId xmlns:a16="http://schemas.microsoft.com/office/drawing/2014/main" id="{F89412D0-775E-CB26-1356-145CDD48916D}"/>
              </a:ext>
            </a:extLst>
          </p:cNvPr>
          <p:cNvSpPr txBox="1">
            <a:spLocks/>
          </p:cNvSpPr>
          <p:nvPr/>
        </p:nvSpPr>
        <p:spPr>
          <a:xfrm>
            <a:off x="5048375" y="4239268"/>
            <a:ext cx="3019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altLang="ko-KR" sz="11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https://</a:t>
            </a:r>
            <a:r>
              <a:rPr lang="en" altLang="ko-KR" sz="11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github.com</a:t>
            </a:r>
            <a:r>
              <a:rPr lang="en" altLang="ko-KR" sz="11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/rsj2003/scheduler</a:t>
            </a:r>
            <a:endParaRPr lang="en-US" altLang="ko-KR" sz="11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0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15738A-07A9-576E-A847-8A463B8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81D99-9518-DE6D-2B6E-78FD5E1E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98" y="1127463"/>
            <a:ext cx="6096384" cy="38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1">
            <a:extLst>
              <a:ext uri="{FF2B5EF4-FFF2-40B4-BE49-F238E27FC236}">
                <a16:creationId xmlns:a16="http://schemas.microsoft.com/office/drawing/2014/main" id="{C037D4DD-8170-A6B9-7410-7044193FF4E2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Node.js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의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express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서버로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백 엔드 구축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17F10-2F35-4563-E602-30556C96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9" y="304799"/>
            <a:ext cx="3103501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1">
            <a:extLst>
              <a:ext uri="{FF2B5EF4-FFF2-40B4-BE49-F238E27FC236}">
                <a16:creationId xmlns:a16="http://schemas.microsoft.com/office/drawing/2014/main" id="{B38AC450-4041-538F-4CD5-5E60701DBFE0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약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800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 정도의 라우터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7146B-BD31-38B7-8815-AAF56033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6" y="431506"/>
            <a:ext cx="3952546" cy="38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>
</file>

<file path=ppt/theme/theme1.xml><?xml version="1.0" encoding="utf-8"?>
<a:theme xmlns:a="http://schemas.openxmlformats.org/drawingml/2006/main" name="Livine Meeting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1002</Words>
  <Application>Microsoft Macintosh PowerPoint</Application>
  <PresentationFormat>화면 슬라이드 쇼(16:9)</PresentationFormat>
  <Paragraphs>173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Montserrat</vt:lpstr>
      <vt:lpstr>Proxima Nova</vt:lpstr>
      <vt:lpstr>Arial</vt:lpstr>
      <vt:lpstr>PT Sans</vt:lpstr>
      <vt:lpstr>Proxima Nova Semibold</vt:lpstr>
      <vt:lpstr>HY울릉도M</vt:lpstr>
      <vt:lpstr>Livine Meeting by Slidesgo</vt:lpstr>
      <vt:lpstr>Slidesgo Final Pages</vt:lpstr>
      <vt:lpstr>스케줄 공유 사이트 개발</vt:lpstr>
      <vt:lpstr>목차</vt:lpstr>
      <vt:lpstr>과제물 개요</vt:lpstr>
      <vt:lpstr>업무진행 일정표</vt:lpstr>
      <vt:lpstr>프로그램 동작설명서</vt:lpstr>
      <vt:lpstr>프로그램 소스코드</vt:lpstr>
      <vt:lpstr>프로그램 소스코드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활용 방안</vt:lpstr>
      <vt:lpstr>과제물 수행 소감</vt:lpstr>
      <vt:lpstr>과제물 시연과 사진 - 로그인, 회원가입</vt:lpstr>
      <vt:lpstr>과제물 시연과 사진 - 메인화면, 스케줄 등록</vt:lpstr>
      <vt:lpstr>과제물 시연과 사진 – 스케줄 수정, 삭제</vt:lpstr>
      <vt:lpstr>과제물 시연과 사진 - 팀 등록, 팀 초대</vt:lpstr>
      <vt:lpstr>과제물 시연과 사진 - 팀 들어가기, 팀 스케줄</vt:lpstr>
      <vt:lpstr>과제물 시연과 사진 - 유저 정보 수정</vt:lpstr>
      <vt:lpstr>추가하고 싶었던 기능들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스케줄 공유 사이트 개발</dc:title>
  <cp:lastModifiedBy>Dataflow</cp:lastModifiedBy>
  <cp:revision>61</cp:revision>
  <dcterms:modified xsi:type="dcterms:W3CDTF">2022-12-20T00:56:26Z</dcterms:modified>
</cp:coreProperties>
</file>